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 autoAdjust="0"/>
  </p:normalViewPr>
  <p:slideViewPr>
    <p:cSldViewPr snapToGrid="0">
      <p:cViewPr varScale="1">
        <p:scale>
          <a:sx n="77" d="100"/>
          <a:sy n="77" d="100"/>
        </p:scale>
        <p:origin x="3186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298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705A3B-E8B6-411E-AB97-0EC500F669D3}" type="datetimeFigureOut">
              <a:rPr kumimoji="1" lang="ja-JP" altLang="en-US" smtClean="0"/>
              <a:t>2023/12/21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4F654F-CD15-4E96-A822-F478DC09BA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824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4F654F-CD15-4E96-A822-F478DC09BA2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077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A90E9-8CC1-4F9D-A447-D4AE29A67199}" type="datetimeFigureOut">
              <a:rPr kumimoji="1" lang="ja-JP" altLang="en-US" smtClean="0"/>
              <a:t>2023/12/21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79398-A950-4DA6-8AD9-1F2CF37DD2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2580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A90E9-8CC1-4F9D-A447-D4AE29A67199}" type="datetimeFigureOut">
              <a:rPr kumimoji="1" lang="ja-JP" altLang="en-US" smtClean="0"/>
              <a:t>2023/12/21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79398-A950-4DA6-8AD9-1F2CF37DD2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8491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A90E9-8CC1-4F9D-A447-D4AE29A67199}" type="datetimeFigureOut">
              <a:rPr kumimoji="1" lang="ja-JP" altLang="en-US" smtClean="0"/>
              <a:t>2023/12/21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79398-A950-4DA6-8AD9-1F2CF37DD2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777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A90E9-8CC1-4F9D-A447-D4AE29A67199}" type="datetimeFigureOut">
              <a:rPr kumimoji="1" lang="ja-JP" altLang="en-US" smtClean="0"/>
              <a:t>2023/12/21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79398-A950-4DA6-8AD9-1F2CF37DD2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1547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A90E9-8CC1-4F9D-A447-D4AE29A67199}" type="datetimeFigureOut">
              <a:rPr kumimoji="1" lang="ja-JP" altLang="en-US" smtClean="0"/>
              <a:t>2023/12/21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79398-A950-4DA6-8AD9-1F2CF37DD2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2084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A90E9-8CC1-4F9D-A447-D4AE29A67199}" type="datetimeFigureOut">
              <a:rPr kumimoji="1" lang="ja-JP" altLang="en-US" smtClean="0"/>
              <a:t>2023/12/21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79398-A950-4DA6-8AD9-1F2CF37DD2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1503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A90E9-8CC1-4F9D-A447-D4AE29A67199}" type="datetimeFigureOut">
              <a:rPr kumimoji="1" lang="ja-JP" altLang="en-US" smtClean="0"/>
              <a:t>2023/12/21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79398-A950-4DA6-8AD9-1F2CF37DD2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3994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A90E9-8CC1-4F9D-A447-D4AE29A67199}" type="datetimeFigureOut">
              <a:rPr kumimoji="1" lang="ja-JP" altLang="en-US" smtClean="0"/>
              <a:t>2023/12/21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79398-A950-4DA6-8AD9-1F2CF37DD2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9217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A90E9-8CC1-4F9D-A447-D4AE29A67199}" type="datetimeFigureOut">
              <a:rPr kumimoji="1" lang="ja-JP" altLang="en-US" smtClean="0"/>
              <a:t>2023/12/21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79398-A950-4DA6-8AD9-1F2CF37DD2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2962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A90E9-8CC1-4F9D-A447-D4AE29A67199}" type="datetimeFigureOut">
              <a:rPr kumimoji="1" lang="ja-JP" altLang="en-US" smtClean="0"/>
              <a:t>2023/12/21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79398-A950-4DA6-8AD9-1F2CF37DD2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8073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A90E9-8CC1-4F9D-A447-D4AE29A67199}" type="datetimeFigureOut">
              <a:rPr kumimoji="1" lang="ja-JP" altLang="en-US" smtClean="0"/>
              <a:t>2023/12/21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79398-A950-4DA6-8AD9-1F2CF37DD2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3396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A90E9-8CC1-4F9D-A447-D4AE29A67199}" type="datetimeFigureOut">
              <a:rPr kumimoji="1" lang="ja-JP" altLang="en-US" smtClean="0"/>
              <a:t>2023/12/21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79398-A950-4DA6-8AD9-1F2CF37DD2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3865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722B1DE-FEA5-409E-9CA0-CA1C1F88BD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1539" y="853640"/>
            <a:ext cx="6156886" cy="1274743"/>
          </a:xfrm>
          <a:solidFill>
            <a:srgbClr val="FF0000"/>
          </a:solidFill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7500" b="1" dirty="0">
                <a:solidFill>
                  <a:schemeClr val="bg1"/>
                </a:solidFill>
                <a:latin typeface="+mn-ea"/>
                <a:ea typeface="+mn-ea"/>
              </a:rPr>
              <a:t>事前</a:t>
            </a:r>
            <a:r>
              <a:rPr lang="ja-JP" altLang="en-US" sz="7500" b="1" dirty="0">
                <a:solidFill>
                  <a:schemeClr val="bg1"/>
                </a:solidFill>
                <a:latin typeface="+mn-ea"/>
                <a:ea typeface="+mn-ea"/>
              </a:rPr>
              <a:t>申込</a:t>
            </a:r>
            <a:r>
              <a:rPr kumimoji="1" lang="ja-JP" altLang="en-US" sz="7500" b="1" dirty="0">
                <a:solidFill>
                  <a:schemeClr val="bg1"/>
                </a:solidFill>
                <a:latin typeface="+mn-ea"/>
                <a:ea typeface="+mn-ea"/>
              </a:rPr>
              <a:t>制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B9E4EAD-E924-4F69-9F75-B9779F6A28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9575" y="297614"/>
            <a:ext cx="5934075" cy="551881"/>
          </a:xfrm>
        </p:spPr>
        <p:txBody>
          <a:bodyPr>
            <a:noAutofit/>
          </a:bodyPr>
          <a:lstStyle/>
          <a:p>
            <a:r>
              <a:rPr kumimoji="1" lang="ja-JP" altLang="en-US" sz="2400" b="1" dirty="0">
                <a:latin typeface="+mn-ea"/>
              </a:rPr>
              <a:t>令和</a:t>
            </a:r>
            <a:r>
              <a:rPr kumimoji="1" lang="en-US" altLang="ja-JP" sz="2400" b="1" dirty="0">
                <a:latin typeface="+mn-ea"/>
              </a:rPr>
              <a:t>5</a:t>
            </a:r>
            <a:r>
              <a:rPr kumimoji="1" lang="ja-JP" altLang="en-US" sz="2400" b="1" dirty="0">
                <a:latin typeface="+mn-ea"/>
              </a:rPr>
              <a:t>年分の税理士による無料申告相談は</a:t>
            </a:r>
          </a:p>
        </p:txBody>
      </p:sp>
      <p:sp>
        <p:nvSpPr>
          <p:cNvPr id="4" name="字幕 2">
            <a:extLst>
              <a:ext uri="{FF2B5EF4-FFF2-40B4-BE49-F238E27FC236}">
                <a16:creationId xmlns:a16="http://schemas.microsoft.com/office/drawing/2014/main" id="{B3AB8355-7A14-4321-9605-4A2E2FC0F037}"/>
              </a:ext>
            </a:extLst>
          </p:cNvPr>
          <p:cNvSpPr txBox="1">
            <a:spLocks/>
          </p:cNvSpPr>
          <p:nvPr/>
        </p:nvSpPr>
        <p:spPr>
          <a:xfrm>
            <a:off x="409575" y="4814445"/>
            <a:ext cx="6156886" cy="20023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altLang="ja-JP" sz="2000" dirty="0"/>
          </a:p>
        </p:txBody>
      </p:sp>
      <p:sp>
        <p:nvSpPr>
          <p:cNvPr id="6" name="字幕 2">
            <a:extLst>
              <a:ext uri="{FF2B5EF4-FFF2-40B4-BE49-F238E27FC236}">
                <a16:creationId xmlns:a16="http://schemas.microsoft.com/office/drawing/2014/main" id="{C8F5D636-642C-4D1D-BDCE-CA9242AC113F}"/>
              </a:ext>
            </a:extLst>
          </p:cNvPr>
          <p:cNvSpPr txBox="1">
            <a:spLocks/>
          </p:cNvSpPr>
          <p:nvPr/>
        </p:nvSpPr>
        <p:spPr>
          <a:xfrm>
            <a:off x="119062" y="8261311"/>
            <a:ext cx="6498430" cy="3630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600" dirty="0"/>
              <a:t>〇当日入場整理券の配付も行いますが、無くなり次第終了となります。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5DF6088-DCD5-4F15-A716-3691A611B020}"/>
              </a:ext>
            </a:extLst>
          </p:cNvPr>
          <p:cNvSpPr/>
          <p:nvPr/>
        </p:nvSpPr>
        <p:spPr>
          <a:xfrm>
            <a:off x="0" y="0"/>
            <a:ext cx="6858000" cy="990599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字幕 2">
            <a:extLst>
              <a:ext uri="{FF2B5EF4-FFF2-40B4-BE49-F238E27FC236}">
                <a16:creationId xmlns:a16="http://schemas.microsoft.com/office/drawing/2014/main" id="{9C2E3705-EB1D-404C-9E22-D328FB0AA983}"/>
              </a:ext>
            </a:extLst>
          </p:cNvPr>
          <p:cNvSpPr txBox="1">
            <a:spLocks/>
          </p:cNvSpPr>
          <p:nvPr/>
        </p:nvSpPr>
        <p:spPr>
          <a:xfrm>
            <a:off x="179783" y="8690036"/>
            <a:ext cx="6498431" cy="5856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1600" dirty="0"/>
              <a:t>※</a:t>
            </a:r>
            <a:r>
              <a:rPr lang="ja-JP" altLang="en-US" sz="1600" dirty="0"/>
              <a:t>申込みの際は自身の納税地（税務署）かどうか十分にご確認下さい。分からない場合は下記よりご確認下さい。</a:t>
            </a:r>
            <a:endParaRPr lang="en-US" altLang="ja-JP" sz="1600" dirty="0"/>
          </a:p>
          <a:p>
            <a:pPr algn="l"/>
            <a:r>
              <a:rPr lang="ja-JP" altLang="en-US" sz="1600" dirty="0"/>
              <a:t>国税庁</a:t>
            </a:r>
            <a:r>
              <a:rPr lang="en-US" altLang="ja-JP" sz="1600" dirty="0"/>
              <a:t>HP</a:t>
            </a:r>
            <a:r>
              <a:rPr lang="ja-JP" altLang="en-US" sz="1600" dirty="0"/>
              <a:t>　</a:t>
            </a:r>
            <a:r>
              <a:rPr lang="en-US" altLang="ja-JP" sz="1600" dirty="0"/>
              <a:t>https://www.nta.go.jp/index.htm</a:t>
            </a:r>
          </a:p>
          <a:p>
            <a:pPr algn="l"/>
            <a:r>
              <a:rPr lang="ja-JP" altLang="en-US" sz="2000" dirty="0"/>
              <a:t>　</a:t>
            </a:r>
            <a:endParaRPr lang="en-US" altLang="ja-JP" sz="20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ADFF249-2311-47F1-8465-0981A07E6A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9955" y="9099735"/>
            <a:ext cx="645385" cy="585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字幕 2">
            <a:extLst>
              <a:ext uri="{FF2B5EF4-FFF2-40B4-BE49-F238E27FC236}">
                <a16:creationId xmlns:a16="http://schemas.microsoft.com/office/drawing/2014/main" id="{1C5D2D7B-A86B-490F-AD30-C28CD837460E}"/>
              </a:ext>
            </a:extLst>
          </p:cNvPr>
          <p:cNvSpPr txBox="1">
            <a:spLocks/>
          </p:cNvSpPr>
          <p:nvPr/>
        </p:nvSpPr>
        <p:spPr>
          <a:xfrm>
            <a:off x="445430" y="3594788"/>
            <a:ext cx="5617167" cy="7732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2400" b="1" dirty="0"/>
              <a:t>◆事前申込専用電話番号</a:t>
            </a:r>
            <a:endParaRPr lang="en-US" altLang="ja-JP" sz="2400" b="1" dirty="0"/>
          </a:p>
          <a:p>
            <a:pPr algn="l"/>
            <a:r>
              <a:rPr lang="ja-JP" altLang="en-US" sz="2000" b="1" dirty="0"/>
              <a:t>   </a:t>
            </a:r>
            <a:r>
              <a:rPr lang="en-US" altLang="ja-JP" sz="2300" b="1" dirty="0"/>
              <a:t>03-6745-6304</a:t>
            </a:r>
            <a:r>
              <a:rPr lang="en-US" altLang="ja-JP" sz="2200" b="1" dirty="0"/>
              <a:t> (</a:t>
            </a:r>
            <a:r>
              <a:rPr lang="ja-JP" altLang="en-US" sz="2200" b="1" dirty="0"/>
              <a:t>受付時間</a:t>
            </a:r>
            <a:r>
              <a:rPr lang="en-US" altLang="ja-JP" sz="2200" b="1" dirty="0"/>
              <a:t>:</a:t>
            </a:r>
            <a:r>
              <a:rPr lang="ja-JP" altLang="en-US" sz="2200" b="1" dirty="0"/>
              <a:t>平日</a:t>
            </a:r>
            <a:r>
              <a:rPr lang="en-US" altLang="ja-JP" sz="2200" b="1" dirty="0"/>
              <a:t>9:00</a:t>
            </a:r>
            <a:r>
              <a:rPr lang="ja-JP" altLang="en-US" sz="2200" b="1" dirty="0"/>
              <a:t>～</a:t>
            </a:r>
            <a:r>
              <a:rPr lang="en-US" altLang="ja-JP" sz="2200" b="1" dirty="0"/>
              <a:t>16:00) </a:t>
            </a:r>
          </a:p>
        </p:txBody>
      </p:sp>
      <p:sp>
        <p:nvSpPr>
          <p:cNvPr id="12" name="字幕 2">
            <a:extLst>
              <a:ext uri="{FF2B5EF4-FFF2-40B4-BE49-F238E27FC236}">
                <a16:creationId xmlns:a16="http://schemas.microsoft.com/office/drawing/2014/main" id="{7B0279DA-1F31-41C8-AFF1-7167E7E3A532}"/>
              </a:ext>
            </a:extLst>
          </p:cNvPr>
          <p:cNvSpPr txBox="1">
            <a:spLocks/>
          </p:cNvSpPr>
          <p:nvPr/>
        </p:nvSpPr>
        <p:spPr>
          <a:xfrm>
            <a:off x="445430" y="2973717"/>
            <a:ext cx="3378587" cy="4964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ja-JP" altLang="en-US" sz="2400" b="1" dirty="0"/>
              <a:t>◆事前申込専用サイト　　　</a:t>
            </a:r>
            <a:endParaRPr lang="en-US" altLang="ja-JP" sz="2400" b="1" dirty="0"/>
          </a:p>
          <a:p>
            <a:pPr algn="l"/>
            <a:r>
              <a:rPr lang="ja-JP" altLang="en-US" sz="2400" b="1" dirty="0"/>
              <a:t>　</a:t>
            </a:r>
          </a:p>
        </p:txBody>
      </p:sp>
      <p:sp>
        <p:nvSpPr>
          <p:cNvPr id="14" name="字幕 2">
            <a:extLst>
              <a:ext uri="{FF2B5EF4-FFF2-40B4-BE49-F238E27FC236}">
                <a16:creationId xmlns:a16="http://schemas.microsoft.com/office/drawing/2014/main" id="{CF95A5A9-8F14-4868-A902-9BCD567651BB}"/>
              </a:ext>
            </a:extLst>
          </p:cNvPr>
          <p:cNvSpPr txBox="1">
            <a:spLocks/>
          </p:cNvSpPr>
          <p:nvPr/>
        </p:nvSpPr>
        <p:spPr>
          <a:xfrm>
            <a:off x="0" y="4367993"/>
            <a:ext cx="6062597" cy="4964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2000" b="1" dirty="0"/>
              <a:t>　</a:t>
            </a:r>
            <a:r>
              <a:rPr lang="en-US" altLang="ja-JP" sz="2000" b="1" dirty="0"/>
              <a:t>※</a:t>
            </a:r>
            <a:r>
              <a:rPr lang="ja-JP" altLang="en-US" b="1" u="sng" dirty="0"/>
              <a:t>上記の申込は納税地が芝税務署の方専用となります。</a:t>
            </a:r>
            <a:r>
              <a:rPr lang="ja-JP" altLang="en-US" sz="2400" b="1" dirty="0"/>
              <a:t>　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2E70F5A7-149C-4720-804F-5D5AE717C48E}"/>
              </a:ext>
            </a:extLst>
          </p:cNvPr>
          <p:cNvSpPr txBox="1"/>
          <p:nvPr/>
        </p:nvSpPr>
        <p:spPr>
          <a:xfrm>
            <a:off x="139301" y="7488902"/>
            <a:ext cx="653891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dirty="0"/>
              <a:t>◆</a:t>
            </a:r>
            <a:r>
              <a:rPr lang="ja-JP" altLang="en-US" sz="1800" dirty="0"/>
              <a:t>令和</a:t>
            </a:r>
            <a:r>
              <a:rPr lang="en-US" altLang="ja-JP" sz="1800" dirty="0"/>
              <a:t>5</a:t>
            </a:r>
            <a:r>
              <a:rPr lang="ja-JP" altLang="en-US" sz="1800" dirty="0"/>
              <a:t>年分の税理士による無料申告相談は、会場の密集回</a:t>
            </a:r>
            <a:endParaRPr lang="en-US" altLang="ja-JP" sz="1800" dirty="0"/>
          </a:p>
          <a:p>
            <a:pPr algn="l"/>
            <a:r>
              <a:rPr lang="ja-JP" altLang="en-US" sz="1800" dirty="0"/>
              <a:t>　避のため、</a:t>
            </a:r>
            <a:r>
              <a:rPr lang="en-US" altLang="ja-JP" sz="1800" dirty="0"/>
              <a:t>web</a:t>
            </a:r>
            <a:r>
              <a:rPr lang="ja-JP" altLang="en-US" sz="1800" dirty="0"/>
              <a:t>又は電話による</a:t>
            </a:r>
            <a:r>
              <a:rPr lang="ja-JP" altLang="en-US" sz="1800" b="1" u="sng" dirty="0"/>
              <a:t>事前申込</a:t>
            </a:r>
            <a:r>
              <a:rPr lang="ja-JP" altLang="en-US" sz="1800" dirty="0"/>
              <a:t>を受付します。</a:t>
            </a:r>
            <a:endParaRPr lang="en-US" altLang="ja-JP" sz="1800" dirty="0"/>
          </a:p>
        </p:txBody>
      </p:sp>
      <p:graphicFrame>
        <p:nvGraphicFramePr>
          <p:cNvPr id="8" name="表 12">
            <a:extLst>
              <a:ext uri="{FF2B5EF4-FFF2-40B4-BE49-F238E27FC236}">
                <a16:creationId xmlns:a16="http://schemas.microsoft.com/office/drawing/2014/main" id="{C31C50B9-1855-4E41-A829-2019C17388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9701513"/>
              </p:ext>
            </p:extLst>
          </p:nvPr>
        </p:nvGraphicFramePr>
        <p:xfrm>
          <a:off x="119062" y="4914352"/>
          <a:ext cx="6538913" cy="25088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1265">
                  <a:extLst>
                    <a:ext uri="{9D8B030D-6E8A-4147-A177-3AD203B41FA5}">
                      <a16:colId xmlns:a16="http://schemas.microsoft.com/office/drawing/2014/main" val="3843020857"/>
                    </a:ext>
                  </a:extLst>
                </a:gridCol>
                <a:gridCol w="1992973">
                  <a:extLst>
                    <a:ext uri="{9D8B030D-6E8A-4147-A177-3AD203B41FA5}">
                      <a16:colId xmlns:a16="http://schemas.microsoft.com/office/drawing/2014/main" val="373413805"/>
                    </a:ext>
                  </a:extLst>
                </a:gridCol>
                <a:gridCol w="1695450">
                  <a:extLst>
                    <a:ext uri="{9D8B030D-6E8A-4147-A177-3AD203B41FA5}">
                      <a16:colId xmlns:a16="http://schemas.microsoft.com/office/drawing/2014/main" val="3363886486"/>
                    </a:ext>
                  </a:extLst>
                </a:gridCol>
                <a:gridCol w="1419225">
                  <a:extLst>
                    <a:ext uri="{9D8B030D-6E8A-4147-A177-3AD203B41FA5}">
                      <a16:colId xmlns:a16="http://schemas.microsoft.com/office/drawing/2014/main" val="459689269"/>
                    </a:ext>
                  </a:extLst>
                </a:gridCol>
              </a:tblGrid>
              <a:tr h="34435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期　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会　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所在地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受付時間等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7390889"/>
                  </a:ext>
                </a:extLst>
              </a:tr>
              <a:tr h="722697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月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30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日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火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algn="l"/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～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月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31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日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水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白金台いきいきプラザ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</a:endParaRPr>
                    </a:p>
                    <a:p>
                      <a:pPr algn="dist"/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階集会室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B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港区白金台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4-8-5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【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受付時間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】</a:t>
                      </a:r>
                    </a:p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9:00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～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11:30</a:t>
                      </a:r>
                    </a:p>
                    <a:p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13:00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～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15:30</a:t>
                      </a:r>
                    </a:p>
                    <a:p>
                      <a:endParaRPr kumimoji="1" lang="en-US" altLang="ja-JP" sz="16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【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相談時間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】</a:t>
                      </a:r>
                    </a:p>
                    <a:p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  9:30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～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12:00</a:t>
                      </a:r>
                    </a:p>
                    <a:p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13:00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～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16:30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2477124"/>
                  </a:ext>
                </a:extLst>
              </a:tr>
              <a:tr h="739373">
                <a:tc>
                  <a:txBody>
                    <a:bodyPr/>
                    <a:lstStyle/>
                    <a:p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月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日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木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～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月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日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金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芝浦港南区民センター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</a:endParaRPr>
                    </a:p>
                    <a:p>
                      <a:pPr algn="dist"/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階区民ホール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港区芝浦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4-13-1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2485737"/>
                  </a:ext>
                </a:extLst>
              </a:tr>
              <a:tr h="702414">
                <a:tc>
                  <a:txBody>
                    <a:bodyPr/>
                    <a:lstStyle/>
                    <a:p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月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日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火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～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月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9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日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金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高輪区民センター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dist"/>
                      <a:r>
                        <a:rPr lang="en-US" altLang="ja-JP" sz="14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ja-JP" altLang="ja-JP" sz="14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階　展示ギャラリー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港区高輪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1-16-25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2872324"/>
                  </a:ext>
                </a:extLst>
              </a:tr>
            </a:tbl>
          </a:graphicData>
        </a:graphic>
      </p:graphicFrame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A7BDDBE-1B88-2BF2-4C1A-A68C4961A700}"/>
              </a:ext>
            </a:extLst>
          </p:cNvPr>
          <p:cNvSpPr txBox="1"/>
          <p:nvPr/>
        </p:nvSpPr>
        <p:spPr>
          <a:xfrm>
            <a:off x="264780" y="2135601"/>
            <a:ext cx="630168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altLang="ja-JP" sz="3200" b="1" u="sng" dirty="0"/>
              <a:t>(</a:t>
            </a:r>
            <a:r>
              <a:rPr lang="ja-JP" altLang="en-US" sz="3200" b="1" u="sng" dirty="0"/>
              <a:t>令和</a:t>
            </a:r>
            <a:r>
              <a:rPr lang="en-US" altLang="ja-JP" sz="3200" b="1" u="sng" dirty="0"/>
              <a:t>6</a:t>
            </a:r>
            <a:r>
              <a:rPr lang="ja-JP" altLang="en-US" sz="3200" b="1" u="sng" dirty="0"/>
              <a:t>年</a:t>
            </a:r>
            <a:r>
              <a:rPr lang="en-US" altLang="ja-JP" sz="3200" b="1" u="sng" dirty="0"/>
              <a:t>1</a:t>
            </a:r>
            <a:r>
              <a:rPr lang="ja-JP" altLang="en-US" sz="3200" b="1" u="sng" dirty="0"/>
              <a:t>月</a:t>
            </a:r>
            <a:r>
              <a:rPr lang="en-US" altLang="ja-JP" sz="3200" b="1" u="sng" dirty="0"/>
              <a:t>10</a:t>
            </a:r>
            <a:r>
              <a:rPr lang="ja-JP" altLang="en-US" sz="3200" b="1" u="sng" dirty="0"/>
              <a:t>日</a:t>
            </a:r>
            <a:r>
              <a:rPr lang="en-US" altLang="ja-JP" sz="3200" b="1" u="sng" dirty="0"/>
              <a:t>(</a:t>
            </a:r>
            <a:r>
              <a:rPr lang="ja-JP" altLang="en-US" sz="3200" b="1" u="sng" dirty="0"/>
              <a:t>水</a:t>
            </a:r>
            <a:r>
              <a:rPr lang="en-US" altLang="ja-JP" sz="3200" b="1" u="sng" dirty="0"/>
              <a:t>)</a:t>
            </a:r>
            <a:r>
              <a:rPr lang="ja-JP" altLang="en-US" sz="3200" b="1" u="sng" dirty="0"/>
              <a:t>午前</a:t>
            </a:r>
            <a:r>
              <a:rPr lang="en-US" altLang="ja-JP" sz="3200" b="1" u="sng" dirty="0"/>
              <a:t>9</a:t>
            </a:r>
            <a:r>
              <a:rPr lang="ja-JP" altLang="en-US" sz="3200" b="1" u="sng" dirty="0"/>
              <a:t>時開始</a:t>
            </a:r>
            <a:r>
              <a:rPr lang="en-US" altLang="ja-JP" sz="3200" b="1" u="sng" dirty="0"/>
              <a:t>)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2B620124-2707-4A52-8BD4-261476C14C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44647" y="2658788"/>
            <a:ext cx="936000" cy="93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1139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>
        <a:noAutofit/>
      </a:bodyPr>
      <a:lstStyle>
        <a:defPPr algn="l">
          <a:defRPr sz="32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338</TotalTime>
  <Words>271</Words>
  <Application>Microsoft Office PowerPoint</Application>
  <PresentationFormat>A4 210 x 297 mm</PresentationFormat>
  <Paragraphs>41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Arial</vt:lpstr>
      <vt:lpstr>Calibri</vt:lpstr>
      <vt:lpstr>Calibri Light</vt:lpstr>
      <vt:lpstr>Office テーマ</vt:lpstr>
      <vt:lpstr>事前申込制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事 前 申 込 制</dc:title>
  <dc:creator>田中 伽龍</dc:creator>
  <cp:lastModifiedBy>東京税理士会芝支部-12</cp:lastModifiedBy>
  <cp:revision>20</cp:revision>
  <cp:lastPrinted>2023-01-05T03:05:03Z</cp:lastPrinted>
  <dcterms:created xsi:type="dcterms:W3CDTF">2021-10-27T09:22:29Z</dcterms:created>
  <dcterms:modified xsi:type="dcterms:W3CDTF">2023-12-21T03:35:02Z</dcterms:modified>
</cp:coreProperties>
</file>